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344388-1038-45D0-B20C-BB8394AC71F7}" v="265" dt="2022-11-02T20:09:55.796"/>
    <p1510:client id="{76788E79-1CA7-41B7-86B0-0939BCC3FE4B}" v="44" dt="2022-11-02T19:19:42.8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888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923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89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0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373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177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463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1333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84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824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782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99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962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641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22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147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16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5736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510551"/>
            <a:ext cx="8525774" cy="2761412"/>
          </a:xfrm>
        </p:spPr>
        <p:txBody>
          <a:bodyPr>
            <a:normAutofit/>
          </a:bodyPr>
          <a:lstStyle/>
          <a:p>
            <a:pPr algn="ctr"/>
            <a:r>
              <a:rPr lang="ru-RU" sz="5100" b="1" dirty="0">
                <a:ea typeface="+mj-lt"/>
                <a:cs typeface="+mj-lt"/>
              </a:rPr>
              <a:t>ОСНОВНЫЕ ВЕРСИЙ ПРОИСХОЖДЕНИЯ СЛОВА «РУСЬ»</a:t>
            </a:r>
            <a:endParaRPr lang="ru-RU" sz="5100" dirty="0">
              <a:cs typeface="Calibri Light"/>
            </a:endParaRPr>
          </a:p>
          <a:p>
            <a:endParaRPr lang="ru-RU" sz="5100" dirty="0">
              <a:cs typeface="Calibri Light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335283"/>
            <a:ext cx="6340416" cy="9225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400" dirty="0">
                <a:cs typeface="Calibri"/>
              </a:rPr>
              <a:t>Ковалёнок Софья 6"Г"</a:t>
            </a:r>
            <a:endParaRPr lang="ru-RU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96F680-8728-3F56-C7C4-FBE97069C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614" y="523336"/>
            <a:ext cx="10519612" cy="852418"/>
          </a:xfrm>
        </p:spPr>
        <p:txBody>
          <a:bodyPr/>
          <a:lstStyle/>
          <a:p>
            <a:r>
              <a:rPr lang="ru-RU" b="1" dirty="0">
                <a:ea typeface="+mj-lt"/>
                <a:cs typeface="+mj-lt"/>
              </a:rPr>
              <a:t>«КРАСНОЛИЦАЯ» ВЕРСИЯ</a:t>
            </a:r>
            <a:endParaRPr lang="ru-RU">
              <a:ea typeface="+mj-lt"/>
              <a:cs typeface="+mj-lt"/>
            </a:endParaRPr>
          </a:p>
          <a:p>
            <a:endParaRPr lang="ru-RU" dirty="0">
              <a:cs typeface="Calibri Ligh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910344-5AA0-CC79-7D78-E4C205518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7010" y="1308180"/>
            <a:ext cx="5972996" cy="5029361"/>
          </a:xfrm>
        </p:spPr>
        <p:txBody>
          <a:bodyPr>
            <a:normAutofit/>
          </a:bodyPr>
          <a:lstStyle/>
          <a:p>
            <a:r>
              <a:rPr lang="ru-RU" sz="2200" dirty="0">
                <a:ea typeface="+mn-lt"/>
                <a:cs typeface="+mn-lt"/>
              </a:rPr>
              <a:t>Как известно византийцы называли агрессоров, совершавших периодически набеги на Константинополь, пройдя путь «из варягов в греки», «россами» (то есть «красными» или «рыжими»). Это дало повод для гипотез, что свое прозвище гости из Киевской Руси получили за цвет лица (то ли за румянец, то ли за склонность к обгоранию на южном солнце – неясно). Интересно, что Ибн-Фадлан, встретивший варягов в 922 году, отозвался о них: «Они подобны пальмам, румяны, красны».</a:t>
            </a:r>
            <a:endParaRPr lang="ru-RU" sz="2200">
              <a:cs typeface="Calibri"/>
            </a:endParaRPr>
          </a:p>
          <a:p>
            <a:pPr>
              <a:buClr>
                <a:srgbClr val="FFFFFF"/>
              </a:buClr>
            </a:pPr>
            <a:endParaRPr lang="ru-RU" dirty="0">
              <a:cs typeface="Calibri"/>
            </a:endParaRPr>
          </a:p>
        </p:txBody>
      </p:sp>
      <p:pic>
        <p:nvPicPr>
          <p:cNvPr id="5" name="Рисунок 5" descr="Изображение выглядит как внешний, дерево, трава, небо&#10;&#10;Автоматически созданное описание">
            <a:extLst>
              <a:ext uri="{FF2B5EF4-FFF2-40B4-BE49-F238E27FC236}">
                <a16:creationId xmlns:a16="http://schemas.microsoft.com/office/drawing/2014/main" id="{5D26EF51-64AB-A7E1-7006-2512FE8889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9915" t="625" r="5085" b="-1875"/>
          <a:stretch/>
        </p:blipFill>
        <p:spPr>
          <a:xfrm>
            <a:off x="6396990" y="796735"/>
            <a:ext cx="5525702" cy="5074590"/>
          </a:xfrm>
        </p:spPr>
      </p:pic>
    </p:spTree>
    <p:extLst>
      <p:ext uri="{BB962C8B-B14F-4D97-AF65-F5344CB8AC3E}">
        <p14:creationId xmlns:p14="http://schemas.microsoft.com/office/powerpoint/2010/main" val="145643536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2E6A73-B041-F174-B23B-68FCE15D1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840" y="322053"/>
            <a:ext cx="10663386" cy="1254984"/>
          </a:xfrm>
        </p:spPr>
        <p:txBody>
          <a:bodyPr/>
          <a:lstStyle/>
          <a:p>
            <a:r>
              <a:rPr lang="ru-RU" b="1" dirty="0">
                <a:ea typeface="+mj-lt"/>
                <a:cs typeface="+mj-lt"/>
              </a:rPr>
              <a:t>«САРМАТСКАЯ» ВЕРСИЯ</a:t>
            </a:r>
            <a:endParaRPr lang="ru-RU" dirty="0"/>
          </a:p>
          <a:p>
            <a:endParaRPr lang="ru-RU" dirty="0">
              <a:cs typeface="Calibri Light"/>
            </a:endParaRPr>
          </a:p>
        </p:txBody>
      </p:sp>
      <p:pic>
        <p:nvPicPr>
          <p:cNvPr id="5" name="Рисунок 5" descr="Изображение выглядит как трава, внешний, группа, люди&#10;&#10;Автоматически созданное описание">
            <a:extLst>
              <a:ext uri="{FF2B5EF4-FFF2-40B4-BE49-F238E27FC236}">
                <a16:creationId xmlns:a16="http://schemas.microsoft.com/office/drawing/2014/main" id="{51E10779-F4B0-4AC7-B66F-F676304B794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6331" y="1176675"/>
            <a:ext cx="7669522" cy="5263614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2E97B620-F65C-9924-4C59-FF98873AE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62839" y="948747"/>
            <a:ext cx="4276463" cy="5719471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ru-RU" sz="2100" dirty="0">
                <a:ea typeface="+mn-lt"/>
                <a:cs typeface="+mn-lt"/>
              </a:rPr>
              <a:t>Защитником этой гипотезы был Михайло Ломоносов, который считал, что русы являются прямыми потомками воинственных сарматских племен </a:t>
            </a:r>
            <a:r>
              <a:rPr lang="ru-RU" sz="2100" dirty="0" err="1">
                <a:ea typeface="+mn-lt"/>
                <a:cs typeface="+mn-lt"/>
              </a:rPr>
              <a:t>роксоланов</a:t>
            </a:r>
            <a:r>
              <a:rPr lang="ru-RU" sz="2100" dirty="0">
                <a:ea typeface="+mn-lt"/>
                <a:cs typeface="+mn-lt"/>
              </a:rPr>
              <a:t> или </a:t>
            </a:r>
            <a:r>
              <a:rPr lang="ru-RU" sz="2100" dirty="0" err="1">
                <a:ea typeface="+mn-lt"/>
                <a:cs typeface="+mn-lt"/>
              </a:rPr>
              <a:t>росоманов</a:t>
            </a:r>
            <a:r>
              <a:rPr lang="ru-RU" sz="2100" dirty="0">
                <a:ea typeface="+mn-lt"/>
                <a:cs typeface="+mn-lt"/>
              </a:rPr>
              <a:t> (эти самоназвание и эволюционировали со временем в слово «Русь»). В VI веке нашей эры готским историком Иорданом примерно на этой же территории упомянуто союзное готам сарматское племя </a:t>
            </a:r>
            <a:r>
              <a:rPr lang="ru-RU" sz="2100" dirty="0" err="1">
                <a:ea typeface="+mn-lt"/>
                <a:cs typeface="+mn-lt"/>
              </a:rPr>
              <a:t>Росомонов</a:t>
            </a:r>
            <a:r>
              <a:rPr lang="ru-RU" sz="2100" dirty="0">
                <a:ea typeface="+mn-lt"/>
                <a:cs typeface="+mn-lt"/>
              </a:rPr>
              <a:t>. На готском языке слово «</a:t>
            </a:r>
            <a:r>
              <a:rPr lang="ru-RU" sz="2100" dirty="0" err="1">
                <a:ea typeface="+mn-lt"/>
                <a:cs typeface="+mn-lt"/>
              </a:rPr>
              <a:t>росомоны</a:t>
            </a:r>
            <a:r>
              <a:rPr lang="ru-RU" sz="2100" dirty="0">
                <a:ea typeface="+mn-lt"/>
                <a:cs typeface="+mn-lt"/>
              </a:rPr>
              <a:t>» буквально означает «люди Рос».</a:t>
            </a:r>
            <a:endParaRPr lang="ru-RU" sz="2100">
              <a:cs typeface="Calibri"/>
            </a:endParaRPr>
          </a:p>
          <a:p>
            <a:pPr marL="0" indent="0">
              <a:buNone/>
            </a:pPr>
            <a:endParaRPr lang="ru-RU" sz="2100" b="1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523407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C58A02-0DFE-15EF-C122-6B70087A6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103" y="77638"/>
            <a:ext cx="10577123" cy="1470645"/>
          </a:xfrm>
        </p:spPr>
        <p:txBody>
          <a:bodyPr/>
          <a:lstStyle/>
          <a:p>
            <a:r>
              <a:rPr lang="ru-RU" b="1" dirty="0">
                <a:ea typeface="+mj-lt"/>
                <a:cs typeface="+mj-lt"/>
              </a:rPr>
              <a:t>СЛАВЯНСКАЯ ВЕРСИЯ</a:t>
            </a:r>
            <a:endParaRPr lang="ru-RU" dirty="0"/>
          </a:p>
          <a:p>
            <a:endParaRPr lang="ru-RU" dirty="0">
              <a:cs typeface="Calibri Ligh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D7C043-260D-EA46-39DE-05CEB3F2E0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0104" y="1092520"/>
            <a:ext cx="5570428" cy="5604454"/>
          </a:xfrm>
        </p:spPr>
        <p:txBody>
          <a:bodyPr>
            <a:normAutofit/>
          </a:bodyPr>
          <a:lstStyle/>
          <a:p>
            <a:r>
              <a:rPr lang="ru-RU" sz="2000" dirty="0">
                <a:ea typeface="+mn-lt"/>
                <a:cs typeface="+mn-lt"/>
              </a:rPr>
              <a:t>На территории бывшей Руси было немало мест природы с похожими названиями. Вполне возможно, что от них и произошло название великого государства. Недалеко от реки Роси, один из притоков которой звался </a:t>
            </a:r>
            <a:r>
              <a:rPr lang="ru-RU" sz="2000" dirty="0" err="1">
                <a:ea typeface="+mn-lt"/>
                <a:cs typeface="+mn-lt"/>
              </a:rPr>
              <a:t>Россавой</a:t>
            </a:r>
            <a:r>
              <a:rPr lang="ru-RU" sz="2000" dirty="0">
                <a:ea typeface="+mn-lt"/>
                <a:cs typeface="+mn-lt"/>
              </a:rPr>
              <a:t>, поселилось племя из восточных славян. Находился этот источник вблизи Киева, а рядом расположился город Родня.</a:t>
            </a:r>
          </a:p>
          <a:p>
            <a:pPr>
              <a:buClr>
                <a:srgbClr val="FFFFFF"/>
              </a:buClr>
            </a:pPr>
            <a:r>
              <a:rPr lang="ru-RU" sz="2000" dirty="0">
                <a:ea typeface="+mn-lt"/>
                <a:cs typeface="+mn-lt"/>
              </a:rPr>
              <a:t>Однако, данные лингвистики показывают, что нет переходов и взаимозамен «о» и «у». Археологи не обнаружили в непосредственно районе реки Рось сколько-нибудь значительных памятников древнерусской эпохи, чтобы рассматривать название этой реки как образующий фактор для названия народа.</a:t>
            </a:r>
          </a:p>
          <a:p>
            <a:pPr>
              <a:buClr>
                <a:srgbClr val="FFFFFF"/>
              </a:buClr>
            </a:pPr>
            <a:endParaRPr lang="ru-RU" dirty="0">
              <a:cs typeface="Calibri"/>
            </a:endParaRPr>
          </a:p>
        </p:txBody>
      </p:sp>
      <p:pic>
        <p:nvPicPr>
          <p:cNvPr id="8" name="Рисунок 8" descr="Изображение выглядит как текст, трава, внешний&#10;&#10;Автоматически созданное описание">
            <a:extLst>
              <a:ext uri="{FF2B5EF4-FFF2-40B4-BE49-F238E27FC236}">
                <a16:creationId xmlns:a16="http://schemas.microsoft.com/office/drawing/2014/main" id="{12F661BA-7228-FEA1-209C-9D5D1DA81C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6555" r="23053" b="-1422"/>
          <a:stretch/>
        </p:blipFill>
        <p:spPr>
          <a:xfrm>
            <a:off x="5732925" y="652364"/>
            <a:ext cx="6363007" cy="5564627"/>
          </a:xfrm>
        </p:spPr>
      </p:pic>
    </p:spTree>
    <p:extLst>
      <p:ext uri="{BB962C8B-B14F-4D97-AF65-F5344CB8AC3E}">
        <p14:creationId xmlns:p14="http://schemas.microsoft.com/office/powerpoint/2010/main" val="34657591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8DD6A6-0575-4B83-4428-1D11E6BFA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75" y="63261"/>
            <a:ext cx="10749651" cy="1168720"/>
          </a:xfrm>
        </p:spPr>
        <p:txBody>
          <a:bodyPr/>
          <a:lstStyle/>
          <a:p>
            <a:r>
              <a:rPr lang="ru-RU" b="1" dirty="0">
                <a:ea typeface="+mj-lt"/>
                <a:cs typeface="+mj-lt"/>
              </a:rPr>
              <a:t>ШВЕДСКАЯ ВЕРСИЯ</a:t>
            </a:r>
            <a:endParaRPr lang="ru-RU" dirty="0"/>
          </a:p>
          <a:p>
            <a:endParaRPr lang="ru-RU" dirty="0">
              <a:cs typeface="Calibri Light"/>
            </a:endParaRPr>
          </a:p>
        </p:txBody>
      </p:sp>
      <p:pic>
        <p:nvPicPr>
          <p:cNvPr id="5" name="Рисунок 5" descr="Изображение выглядит как человек, группа, ткань&#10;&#10;Автоматически созданное описание">
            <a:extLst>
              <a:ext uri="{FF2B5EF4-FFF2-40B4-BE49-F238E27FC236}">
                <a16:creationId xmlns:a16="http://schemas.microsoft.com/office/drawing/2014/main" id="{C148F1F4-F172-3820-9BF8-A37BAFB66FA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4080" r="9770" b="1310"/>
          <a:stretch/>
        </p:blipFill>
        <p:spPr>
          <a:xfrm>
            <a:off x="139465" y="1318462"/>
            <a:ext cx="5816751" cy="4965786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097EBBB0-5849-892A-E52A-1DDBC91DB6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50650" y="373653"/>
            <a:ext cx="6145520" cy="6280188"/>
          </a:xfrm>
        </p:spPr>
        <p:txBody>
          <a:bodyPr>
            <a:normAutofit lnSpcReduction="10000"/>
          </a:bodyPr>
          <a:lstStyle/>
          <a:p>
            <a:r>
              <a:rPr lang="ru-RU" dirty="0">
                <a:ea typeface="+mn-lt"/>
                <a:cs typeface="+mn-lt"/>
              </a:rPr>
              <a:t>В основе так называемой «норманнской» версии происхождения Руси лежит известная история о призвании варягов новгородцами в 862 году, последующем захвате ими власти в Киеве и дальнейшем утверждении там династии </a:t>
            </a:r>
            <a:r>
              <a:rPr lang="ru-RU" dirty="0" err="1">
                <a:ea typeface="+mn-lt"/>
                <a:cs typeface="+mn-lt"/>
              </a:rPr>
              <a:t>рюриковичей</a:t>
            </a:r>
            <a:r>
              <a:rPr lang="ru-RU" dirty="0">
                <a:ea typeface="+mn-lt"/>
                <a:cs typeface="+mn-lt"/>
              </a:rPr>
              <a:t>, изложенная в Повести Временных Лет. Там же сказано, что варяги эти назывались «русью», и от них название это распространилось и на славянское племя полян, и на вновь образованное государство. Впервые норманнская теория происхождения Руси была сформулирована в XVIII веке историками </a:t>
            </a:r>
            <a:r>
              <a:rPr lang="ru-RU" dirty="0" err="1">
                <a:ea typeface="+mn-lt"/>
                <a:cs typeface="+mn-lt"/>
              </a:rPr>
              <a:t>Г.Ф.Миллером</a:t>
            </a:r>
            <a:r>
              <a:rPr lang="ru-RU" dirty="0">
                <a:ea typeface="+mn-lt"/>
                <a:cs typeface="+mn-lt"/>
              </a:rPr>
              <a:t>, </a:t>
            </a:r>
            <a:r>
              <a:rPr lang="ru-RU" dirty="0" err="1">
                <a:ea typeface="+mn-lt"/>
                <a:cs typeface="+mn-lt"/>
              </a:rPr>
              <a:t>Г.З.Байером</a:t>
            </a:r>
            <a:r>
              <a:rPr lang="ru-RU" dirty="0">
                <a:ea typeface="+mn-lt"/>
                <a:cs typeface="+mn-lt"/>
              </a:rPr>
              <a:t>, </a:t>
            </a:r>
            <a:r>
              <a:rPr lang="ru-RU" dirty="0" err="1">
                <a:ea typeface="+mn-lt"/>
                <a:cs typeface="+mn-lt"/>
              </a:rPr>
              <a:t>А.Л.Шлецером</a:t>
            </a:r>
            <a:r>
              <a:rPr lang="ru-RU" dirty="0">
                <a:ea typeface="+mn-lt"/>
                <a:cs typeface="+mn-lt"/>
              </a:rPr>
              <a:t>. Само слово Русь </a:t>
            </a:r>
            <a:r>
              <a:rPr lang="ru-RU" dirty="0" err="1">
                <a:ea typeface="+mn-lt"/>
                <a:cs typeface="+mn-lt"/>
              </a:rPr>
              <a:t>норманисты</a:t>
            </a:r>
            <a:r>
              <a:rPr lang="ru-RU" dirty="0">
                <a:ea typeface="+mn-lt"/>
                <a:cs typeface="+mn-lt"/>
              </a:rPr>
              <a:t> выводят как название одного из германских племен южной Швеции, родом из которого были Рюрик и его соратники, предположительно проживавшего в современной шведской земле </a:t>
            </a:r>
            <a:r>
              <a:rPr lang="ru-RU" dirty="0" err="1">
                <a:ea typeface="+mn-lt"/>
                <a:cs typeface="+mn-lt"/>
              </a:rPr>
              <a:t>Уппланд</a:t>
            </a:r>
            <a:r>
              <a:rPr lang="ru-RU" dirty="0">
                <a:ea typeface="+mn-lt"/>
                <a:cs typeface="+mn-lt"/>
              </a:rPr>
              <a:t>, где известен район </a:t>
            </a:r>
            <a:r>
              <a:rPr lang="ru-RU" b="1" dirty="0" err="1">
                <a:ea typeface="+mn-lt"/>
                <a:cs typeface="+mn-lt"/>
              </a:rPr>
              <a:t>Рослаген</a:t>
            </a:r>
            <a:r>
              <a:rPr lang="ru-RU" dirty="0">
                <a:ea typeface="+mn-lt"/>
                <a:cs typeface="+mn-lt"/>
              </a:rPr>
              <a:t> , что значит буквально "земля россов". В пику норманнской теории следует заметить, что текст Повести Временных Лет довольно противоречив, русы то отождествляются там с варягами, то упоминаются с ними параллельно, иногда противопоставляются, а в арабских источниках народ Рос, живущий на Днепре, упоминается задолго до Рюрика.</a:t>
            </a:r>
            <a:endParaRPr lang="ru-RU" dirty="0">
              <a:cs typeface="Calibri"/>
            </a:endParaRPr>
          </a:p>
          <a:p>
            <a:pPr>
              <a:buClr>
                <a:srgbClr val="FFFFFF"/>
              </a:buClr>
            </a:pPr>
            <a:endParaRPr lang="ru-RU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4433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F59C54-A021-610D-DEA3-3D541CE1A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75" y="63262"/>
            <a:ext cx="10749651" cy="1413134"/>
          </a:xfrm>
        </p:spPr>
        <p:txBody>
          <a:bodyPr/>
          <a:lstStyle/>
          <a:p>
            <a:r>
              <a:rPr lang="ru-RU" b="1" dirty="0">
                <a:ea typeface="+mj-lt"/>
                <a:cs typeface="+mj-lt"/>
              </a:rPr>
              <a:t>«ГРЕБНАЯ» ВЕРСИЯ</a:t>
            </a:r>
            <a:endParaRPr lang="ru-RU" dirty="0"/>
          </a:p>
          <a:p>
            <a:endParaRPr lang="ru-RU" dirty="0">
              <a:cs typeface="Calibri Light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AFAA02-141A-3FBC-7C9B-A89544A4D5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8218" y="1710746"/>
            <a:ext cx="5584804" cy="48137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>
                <a:ea typeface="+mn-lt"/>
                <a:cs typeface="+mn-lt"/>
              </a:rPr>
              <a:t>      </a:t>
            </a:r>
            <a:r>
              <a:rPr lang="ru-RU" sz="2200" dirty="0">
                <a:ea typeface="+mn-lt"/>
                <a:cs typeface="+mn-lt"/>
              </a:rPr>
              <a:t>Основывая на последние научные данные в области истории и лингвистики распространилась новая гипотеза. Современные учёные пришли к следующим выводам:</a:t>
            </a:r>
            <a:endParaRPr lang="ru-RU" sz="2200" dirty="0"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ru-RU" sz="2200" dirty="0">
                <a:ea typeface="+mn-lt"/>
                <a:cs typeface="+mn-lt"/>
              </a:rPr>
              <a:t>    Практически невозможно, что термин «русь» использовался славянами как самоназвание народа;</a:t>
            </a:r>
            <a:endParaRPr lang="ru-RU" sz="2200">
              <a:cs typeface="Calibri"/>
            </a:endParaRPr>
          </a:p>
          <a:p>
            <a:pPr marL="0" indent="0">
              <a:buNone/>
            </a:pPr>
            <a:r>
              <a:rPr lang="ru-RU" sz="2200" dirty="0">
                <a:ea typeface="+mn-lt"/>
                <a:cs typeface="+mn-lt"/>
              </a:rPr>
              <a:t>     Оно не могло быть названием какого-нибудь южного союза восточнославянских племён во время формирования </a:t>
            </a:r>
            <a:r>
              <a:rPr lang="ru-RU" sz="2200" dirty="0" err="1">
                <a:ea typeface="+mn-lt"/>
                <a:cs typeface="+mn-lt"/>
              </a:rPr>
              <a:t>протогосударственных</a:t>
            </a:r>
            <a:r>
              <a:rPr lang="ru-RU" sz="2200" dirty="0">
                <a:ea typeface="+mn-lt"/>
                <a:cs typeface="+mn-lt"/>
              </a:rPr>
              <a:t> образований;</a:t>
            </a:r>
            <a:endParaRPr lang="ru-RU" sz="2200">
              <a:cs typeface="Calibri"/>
            </a:endParaRPr>
          </a:p>
          <a:p>
            <a:pPr marL="0" indent="0">
              <a:buNone/>
            </a:pPr>
            <a:r>
              <a:rPr lang="ru-RU" sz="2200" dirty="0">
                <a:ea typeface="+mn-lt"/>
                <a:cs typeface="+mn-lt"/>
              </a:rPr>
              <a:t>   Изначально слово «русь» - это не название этноса, а социальный термин, название социальной группы.</a:t>
            </a:r>
            <a:br>
              <a:rPr lang="en-US" sz="2200" dirty="0"/>
            </a:br>
            <a:endParaRPr lang="en-US" sz="2200">
              <a:cs typeface="Calibri" panose="020F0502020204030204"/>
            </a:endParaRPr>
          </a:p>
          <a:p>
            <a:endParaRPr lang="ru-RU" sz="2200" dirty="0">
              <a:cs typeface="Calibri"/>
            </a:endParaRPr>
          </a:p>
        </p:txBody>
      </p:sp>
      <p:pic>
        <p:nvPicPr>
          <p:cNvPr id="5" name="Рисунок 5" descr="Изображение выглядит как человек, в позе&#10;&#10;Автоматически созданное описание">
            <a:extLst>
              <a:ext uri="{FF2B5EF4-FFF2-40B4-BE49-F238E27FC236}">
                <a16:creationId xmlns:a16="http://schemas.microsoft.com/office/drawing/2014/main" id="{288FDF54-8674-916E-3236-3FC48A8CAC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44192" y="201124"/>
            <a:ext cx="4677303" cy="6467095"/>
          </a:xfrm>
        </p:spPr>
      </p:pic>
    </p:spTree>
    <p:extLst>
      <p:ext uri="{BB962C8B-B14F-4D97-AF65-F5344CB8AC3E}">
        <p14:creationId xmlns:p14="http://schemas.microsoft.com/office/powerpoint/2010/main" val="3302752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DDE575-4B9B-B109-4F65-EA47BD15F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7444" y="-238664"/>
            <a:ext cx="10864670" cy="119173"/>
          </a:xfrm>
        </p:spPr>
        <p:txBody>
          <a:bodyPr>
            <a:normAutofit fontScale="90000"/>
          </a:bodyPr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67596E-6688-7E42-4F86-4CC4BF56F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29048" y="330521"/>
            <a:ext cx="6619971" cy="5935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ea typeface="+mn-lt"/>
                <a:cs typeface="+mn-lt"/>
              </a:rPr>
              <a:t>     Именно из этого и исходят сторонники этой версии.</a:t>
            </a:r>
          </a:p>
          <a:p>
            <a:pPr marL="0" indent="0">
              <a:buClr>
                <a:srgbClr val="FFFFFF"/>
              </a:buClr>
              <a:buNone/>
            </a:pPr>
            <a:r>
              <a:rPr lang="ru-RU">
                <a:ea typeface="+mn-lt"/>
                <a:cs typeface="+mn-lt"/>
              </a:rPr>
              <a:t>    Согласно лингвистической теории датского лингвиста и </a:t>
            </a:r>
            <a:endParaRPr lang="ru-RU">
              <a:cs typeface="Calibri" panose="020F0502020204030204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ru-RU" dirty="0">
                <a:ea typeface="+mn-lt"/>
                <a:cs typeface="+mn-lt"/>
              </a:rPr>
              <a:t> историка В. Томсена, прибалтийско-финское название шведов *</a:t>
            </a:r>
            <a:r>
              <a:rPr lang="ru-RU" dirty="0" err="1">
                <a:ea typeface="+mn-lt"/>
                <a:cs typeface="+mn-lt"/>
              </a:rPr>
              <a:t>rōtsi</a:t>
            </a:r>
            <a:r>
              <a:rPr lang="ru-RU" dirty="0">
                <a:ea typeface="+mn-lt"/>
                <a:cs typeface="+mn-lt"/>
              </a:rPr>
              <a:t> восходит к древнескандинавскому *</a:t>
            </a:r>
            <a:r>
              <a:rPr lang="ru-RU" dirty="0" err="1">
                <a:ea typeface="+mn-lt"/>
                <a:cs typeface="+mn-lt"/>
              </a:rPr>
              <a:t>rōþs-mannar</a:t>
            </a:r>
            <a:r>
              <a:rPr lang="ru-RU" dirty="0">
                <a:ea typeface="+mn-lt"/>
                <a:cs typeface="+mn-lt"/>
              </a:rPr>
              <a:t>, обозначающим «гребцов, команду гребного судна». Аналогичным примером преобразования при заимствовании является </a:t>
            </a:r>
            <a:r>
              <a:rPr lang="ru-RU" i="1" dirty="0" err="1">
                <a:ea typeface="+mn-lt"/>
                <a:cs typeface="+mn-lt"/>
              </a:rPr>
              <a:t>lōtsi</a:t>
            </a:r>
            <a:r>
              <a:rPr lang="ru-RU" dirty="0">
                <a:ea typeface="+mn-lt"/>
                <a:cs typeface="+mn-lt"/>
              </a:rPr>
              <a:t> «лоцман» </a:t>
            </a:r>
            <a:r>
              <a:rPr lang="ru-RU" i="1" dirty="0" err="1">
                <a:ea typeface="+mn-lt"/>
                <a:cs typeface="+mn-lt"/>
              </a:rPr>
              <a:t>lôts-man</a:t>
            </a:r>
            <a:r>
              <a:rPr lang="ru-RU" dirty="0">
                <a:ea typeface="+mn-lt"/>
                <a:cs typeface="+mn-lt"/>
              </a:rPr>
              <a:t>.</a:t>
            </a:r>
            <a:endParaRPr lang="ru-RU">
              <a:cs typeface="Calibri" panose="020F0502020204030204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ru-RU" dirty="0">
                <a:ea typeface="+mn-lt"/>
                <a:cs typeface="+mn-lt"/>
              </a:rPr>
              <a:t>    Таким образом, в этом культурно-историческом контексте в финской среде появляется специальное обозначение скандинавов: фин. </a:t>
            </a:r>
            <a:r>
              <a:rPr lang="ru-RU" dirty="0" err="1">
                <a:ea typeface="+mn-lt"/>
                <a:cs typeface="+mn-lt"/>
              </a:rPr>
              <a:t>ruotsi</a:t>
            </a:r>
            <a:r>
              <a:rPr lang="ru-RU" dirty="0">
                <a:ea typeface="+mn-lt"/>
                <a:cs typeface="+mn-lt"/>
              </a:rPr>
              <a:t>, эст. </a:t>
            </a:r>
            <a:r>
              <a:rPr lang="ru-RU" dirty="0" err="1">
                <a:ea typeface="+mn-lt"/>
                <a:cs typeface="+mn-lt"/>
              </a:rPr>
              <a:t>roots</a:t>
            </a:r>
            <a:r>
              <a:rPr lang="ru-RU" dirty="0">
                <a:ea typeface="+mn-lt"/>
                <a:cs typeface="+mn-lt"/>
              </a:rPr>
              <a:t>, </a:t>
            </a:r>
            <a:r>
              <a:rPr lang="ru-RU" dirty="0" err="1">
                <a:ea typeface="+mn-lt"/>
                <a:cs typeface="+mn-lt"/>
              </a:rPr>
              <a:t>водск</a:t>
            </a:r>
            <a:r>
              <a:rPr lang="ru-RU" dirty="0">
                <a:ea typeface="+mn-lt"/>
                <a:cs typeface="+mn-lt"/>
              </a:rPr>
              <a:t>. </a:t>
            </a:r>
            <a:r>
              <a:rPr lang="ru-RU" dirty="0" err="1">
                <a:ea typeface="+mn-lt"/>
                <a:cs typeface="+mn-lt"/>
              </a:rPr>
              <a:t>rôtsi</a:t>
            </a:r>
            <a:r>
              <a:rPr lang="ru-RU" dirty="0">
                <a:ea typeface="+mn-lt"/>
                <a:cs typeface="+mn-lt"/>
              </a:rPr>
              <a:t>, лив. </a:t>
            </a:r>
            <a:r>
              <a:rPr lang="ru-RU" dirty="0" err="1">
                <a:ea typeface="+mn-lt"/>
                <a:cs typeface="+mn-lt"/>
              </a:rPr>
              <a:t>ruot̕š</a:t>
            </a:r>
            <a:r>
              <a:rPr lang="ru-RU" dirty="0">
                <a:ea typeface="+mn-lt"/>
                <a:cs typeface="+mn-lt"/>
              </a:rPr>
              <a:t>, карел. </a:t>
            </a:r>
            <a:r>
              <a:rPr lang="ru-RU" dirty="0" err="1">
                <a:ea typeface="+mn-lt"/>
                <a:cs typeface="+mn-lt"/>
              </a:rPr>
              <a:t>rȯtši</a:t>
            </a:r>
            <a:r>
              <a:rPr lang="ru-RU" dirty="0">
                <a:ea typeface="+mn-lt"/>
                <a:cs typeface="+mn-lt"/>
              </a:rPr>
              <a:t>.</a:t>
            </a:r>
            <a:endParaRPr lang="ru-RU" dirty="0">
              <a:cs typeface="Calibri" panose="020F0502020204030204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ru-RU" dirty="0">
                <a:ea typeface="+mn-lt"/>
                <a:cs typeface="+mn-lt"/>
              </a:rPr>
              <a:t>    Наличие корня </a:t>
            </a:r>
            <a:r>
              <a:rPr lang="ru-RU" dirty="0" err="1">
                <a:ea typeface="+mn-lt"/>
                <a:cs typeface="+mn-lt"/>
              </a:rPr>
              <a:t>ruots</a:t>
            </a:r>
            <a:r>
              <a:rPr lang="ru-RU" dirty="0">
                <a:ea typeface="+mn-lt"/>
                <a:cs typeface="+mn-lt"/>
              </a:rPr>
              <a:t>- во всех </a:t>
            </a:r>
            <a:r>
              <a:rPr lang="ru-RU" dirty="0" err="1">
                <a:ea typeface="+mn-lt"/>
                <a:cs typeface="+mn-lt"/>
              </a:rPr>
              <a:t>западнофинских</a:t>
            </a:r>
            <a:r>
              <a:rPr lang="ru-RU" dirty="0">
                <a:ea typeface="+mn-lt"/>
                <a:cs typeface="+mn-lt"/>
              </a:rPr>
              <a:t> языках свидетельствует о появлении слова в период языковой общности, распад которой относят к VI – VIII векам.</a:t>
            </a:r>
            <a:endParaRPr lang="ru-RU" dirty="0">
              <a:cs typeface="Calibri"/>
            </a:endParaRPr>
          </a:p>
          <a:p>
            <a:pPr marL="0" indent="0">
              <a:buClr>
                <a:srgbClr val="FFFFFF"/>
              </a:buClr>
              <a:buNone/>
            </a:pPr>
            <a:r>
              <a:rPr lang="ru-RU" dirty="0">
                <a:ea typeface="+mn-lt"/>
                <a:cs typeface="+mn-lt"/>
              </a:rPr>
              <a:t>       Отсутствие же производной от него, узость семантики, указывают на то, что корень этот не является исконно финским. Источником заимствования фин. </a:t>
            </a:r>
            <a:r>
              <a:rPr lang="ru-RU" dirty="0" err="1">
                <a:ea typeface="+mn-lt"/>
                <a:cs typeface="+mn-lt"/>
              </a:rPr>
              <a:t>ruotsi</a:t>
            </a:r>
            <a:r>
              <a:rPr lang="ru-RU" dirty="0">
                <a:ea typeface="+mn-lt"/>
                <a:cs typeface="+mn-lt"/>
              </a:rPr>
              <a:t> традиционно считается производное от древнескандинавского глагола “грести” (др.-</a:t>
            </a:r>
            <a:r>
              <a:rPr lang="ru-RU" dirty="0" err="1">
                <a:ea typeface="+mn-lt"/>
                <a:cs typeface="+mn-lt"/>
              </a:rPr>
              <a:t>исл</a:t>
            </a:r>
            <a:r>
              <a:rPr lang="ru-RU" dirty="0">
                <a:ea typeface="+mn-lt"/>
                <a:cs typeface="+mn-lt"/>
              </a:rPr>
              <a:t>. </a:t>
            </a:r>
            <a:r>
              <a:rPr lang="ru-RU" dirty="0" err="1">
                <a:ea typeface="+mn-lt"/>
                <a:cs typeface="+mn-lt"/>
              </a:rPr>
              <a:t>rȯa</a:t>
            </a:r>
            <a:r>
              <a:rPr lang="ru-RU" dirty="0">
                <a:ea typeface="+mn-lt"/>
                <a:cs typeface="+mn-lt"/>
              </a:rPr>
              <a:t>).</a:t>
            </a:r>
            <a:endParaRPr lang="ru-RU" dirty="0"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endParaRPr lang="ru-RU" dirty="0">
              <a:cs typeface="Calibri" panose="020F0502020204030204"/>
            </a:endParaRPr>
          </a:p>
        </p:txBody>
      </p:sp>
      <p:pic>
        <p:nvPicPr>
          <p:cNvPr id="5" name="Рисунок 5" descr="Изображение выглядит как человек, старый&#10;&#10;Автоматически созданное описание">
            <a:extLst>
              <a:ext uri="{FF2B5EF4-FFF2-40B4-BE49-F238E27FC236}">
                <a16:creationId xmlns:a16="http://schemas.microsoft.com/office/drawing/2014/main" id="{3DE88EAD-C1B3-0056-7FD0-994AF7F6E6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15095" y="229880"/>
            <a:ext cx="4261347" cy="5935132"/>
          </a:xfrm>
        </p:spPr>
      </p:pic>
    </p:spTree>
    <p:extLst>
      <p:ext uri="{BB962C8B-B14F-4D97-AF65-F5344CB8AC3E}">
        <p14:creationId xmlns:p14="http://schemas.microsoft.com/office/powerpoint/2010/main" val="2604942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89E0B3-045C-E8C6-6524-4B10B61C5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411192"/>
            <a:ext cx="10131425" cy="248569"/>
          </a:xfrm>
        </p:spPr>
        <p:txBody>
          <a:bodyPr>
            <a:normAutofit fontScale="90000"/>
          </a:bodyPr>
          <a:lstStyle/>
          <a:p>
            <a:endParaRPr lang="ru-RU"/>
          </a:p>
        </p:txBody>
      </p:sp>
      <p:pic>
        <p:nvPicPr>
          <p:cNvPr id="5" name="Рисунок 5" descr="Изображение выглядит как человек, одежда, одет, юбка&#10;&#10;Автоматически созданное описание">
            <a:extLst>
              <a:ext uri="{FF2B5EF4-FFF2-40B4-BE49-F238E27FC236}">
                <a16:creationId xmlns:a16="http://schemas.microsoft.com/office/drawing/2014/main" id="{2B07E373-66B6-9E26-807D-0D0773AF39C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97128" y="114860"/>
            <a:ext cx="3788606" cy="6538983"/>
          </a:xfrm>
        </p:spPr>
      </p:pic>
      <p:sp>
        <p:nvSpPr>
          <p:cNvPr id="4" name="Объект 3">
            <a:extLst>
              <a:ext uri="{FF2B5EF4-FFF2-40B4-BE49-F238E27FC236}">
                <a16:creationId xmlns:a16="http://schemas.microsoft.com/office/drawing/2014/main" id="{8FF45F03-E64B-C342-54CA-DB97EE52CF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72348" y="244257"/>
            <a:ext cx="7036916" cy="6409584"/>
          </a:xfrm>
        </p:spPr>
        <p:txBody>
          <a:bodyPr/>
          <a:lstStyle/>
          <a:p>
            <a:r>
              <a:rPr lang="ru-RU" sz="2100" dirty="0">
                <a:ea typeface="+mn-lt"/>
                <a:cs typeface="+mn-lt"/>
              </a:rPr>
              <a:t>В наше время Швеция по-фински пишется «</a:t>
            </a:r>
            <a:r>
              <a:rPr lang="ru-RU" sz="2100" dirty="0" err="1">
                <a:ea typeface="+mn-lt"/>
                <a:cs typeface="+mn-lt"/>
              </a:rPr>
              <a:t>Ruotsi</a:t>
            </a:r>
            <a:r>
              <a:rPr lang="ru-RU" sz="2100" dirty="0">
                <a:ea typeface="+mn-lt"/>
                <a:cs typeface="+mn-lt"/>
              </a:rPr>
              <a:t>», а по-эстонски – «</a:t>
            </a:r>
            <a:r>
              <a:rPr lang="ru-RU" sz="2100" dirty="0" err="1">
                <a:ea typeface="+mn-lt"/>
                <a:cs typeface="+mn-lt"/>
              </a:rPr>
              <a:t>Rootsi</a:t>
            </a:r>
            <a:r>
              <a:rPr lang="ru-RU" sz="2100" dirty="0">
                <a:ea typeface="+mn-lt"/>
                <a:cs typeface="+mn-lt"/>
              </a:rPr>
              <a:t>».</a:t>
            </a:r>
            <a:endParaRPr lang="ru-RU" sz="2100">
              <a:cs typeface="Calibri" panose="020F0502020204030204"/>
            </a:endParaRPr>
          </a:p>
          <a:p>
            <a:pPr>
              <a:buClr>
                <a:srgbClr val="FFFFFF"/>
              </a:buClr>
            </a:pPr>
            <a:r>
              <a:rPr lang="ru-RU" sz="2100" dirty="0">
                <a:ea typeface="+mn-lt"/>
                <a:cs typeface="+mn-lt"/>
              </a:rPr>
              <a:t>Таким образом, слово «русь» пришло в русский язык из древнескандинавского через прибалтийско-финские языки.</a:t>
            </a:r>
            <a:endParaRPr lang="ru-RU" sz="2100">
              <a:cs typeface="Calibri"/>
            </a:endParaRPr>
          </a:p>
          <a:p>
            <a:pPr>
              <a:buClr>
                <a:srgbClr val="FFFFFF"/>
              </a:buClr>
            </a:pPr>
            <a:r>
              <a:rPr lang="ru-RU" sz="2100" dirty="0">
                <a:ea typeface="+mn-lt"/>
                <a:cs typeface="+mn-lt"/>
              </a:rPr>
              <a:t>Со временем этим термином стали называть дружину князя, которая собирала дань (среди тогдашних дружинников было много выходцев из Скандинавии). Чуть позднее «русью» стали называть форму государственного правления (вроде военной республики), а уже потом, название перешло на весь народ.</a:t>
            </a:r>
            <a:endParaRPr lang="ru-RU" sz="2100">
              <a:cs typeface="Calibri"/>
            </a:endParaRPr>
          </a:p>
          <a:p>
            <a:pPr>
              <a:buClr>
                <a:srgbClr val="FFFFFF"/>
              </a:buClr>
            </a:pPr>
            <a:endParaRPr lang="ru-RU" sz="21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5220604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Celestial</vt:lpstr>
      <vt:lpstr>ОСНОВНЫЕ ВЕРСИЙ ПРОИСХОЖДЕНИЯ СЛОВА «РУСЬ» </vt:lpstr>
      <vt:lpstr>«КРАСНОЛИЦАЯ» ВЕРСИЯ </vt:lpstr>
      <vt:lpstr>«САРМАТСКАЯ» ВЕРСИЯ </vt:lpstr>
      <vt:lpstr>СЛАВЯНСКАЯ ВЕРСИЯ </vt:lpstr>
      <vt:lpstr>ШВЕДСКАЯ ВЕРСИЯ </vt:lpstr>
      <vt:lpstr>«ГРЕБНАЯ» ВЕРСИЯ 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/>
  <cp:revision>158</cp:revision>
  <dcterms:created xsi:type="dcterms:W3CDTF">2022-11-02T19:11:38Z</dcterms:created>
  <dcterms:modified xsi:type="dcterms:W3CDTF">2022-11-02T20:10:03Z</dcterms:modified>
</cp:coreProperties>
</file>

<file path=docProps/thumbnail.jpeg>
</file>